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7" r:id="rId2"/>
  </p:sldIdLst>
  <p:sldSz cx="10691813" cy="1511935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65D"/>
    <a:srgbClr val="B3D7DB"/>
    <a:srgbClr val="4C929E"/>
    <a:srgbClr val="2E5960"/>
    <a:srgbClr val="678470"/>
    <a:srgbClr val="77B4BE"/>
    <a:srgbClr val="73B6BD"/>
    <a:srgbClr val="ECF0ED"/>
    <a:srgbClr val="D0DAD2"/>
    <a:srgbClr val="8FA7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76" autoAdjust="0"/>
    <p:restoredTop sz="96327" autoAdjust="0"/>
  </p:normalViewPr>
  <p:slideViewPr>
    <p:cSldViewPr snapToGrid="0">
      <p:cViewPr varScale="1">
        <p:scale>
          <a:sx n="51" d="100"/>
          <a:sy n="51" d="100"/>
        </p:scale>
        <p:origin x="318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F4B5B0A7-A000-6548-8C9A-D0F5AC48D18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28588"/>
            <a:ext cx="2945659" cy="498055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428588"/>
            <a:ext cx="2945659" cy="498055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84491A99-7AF4-A341-9D6B-C69F3B76B2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340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6744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50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9627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66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155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163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3506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161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543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7337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7946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3D0A9-E5A4-BD42-B94C-15E2587FC523}" type="datetimeFigureOut">
              <a:rPr lang="it-IT" smtClean="0"/>
              <a:t>19/03/2026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1D8C-B3CE-284F-BC85-4AAF6A037B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76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7DB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E165401D-FFEA-4B38-8CF4-B7F924F330F4}"/>
              </a:ext>
            </a:extLst>
          </p:cNvPr>
          <p:cNvGrpSpPr/>
          <p:nvPr/>
        </p:nvGrpSpPr>
        <p:grpSpPr>
          <a:xfrm>
            <a:off x="5844606" y="83123"/>
            <a:ext cx="4847208" cy="5784562"/>
            <a:chOff x="6076321" y="-1826377"/>
            <a:chExt cx="5612515" cy="6806833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CB4D4FAD-A6B4-4354-AFCD-86C083C559D7}"/>
                </a:ext>
              </a:extLst>
            </p:cNvPr>
            <p:cNvSpPr/>
            <p:nvPr/>
          </p:nvSpPr>
          <p:spPr>
            <a:xfrm rot="5400000">
              <a:off x="4931094" y="-277099"/>
              <a:ext cx="6402782" cy="4112328"/>
            </a:xfrm>
            <a:prstGeom prst="rect">
              <a:avLst/>
            </a:prstGeom>
            <a:solidFill>
              <a:srgbClr val="4C929E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DFD054AC-F478-4BFB-B5ED-44BFBB3BDF59}"/>
                </a:ext>
              </a:extLst>
            </p:cNvPr>
            <p:cNvSpPr/>
            <p:nvPr/>
          </p:nvSpPr>
          <p:spPr>
            <a:xfrm>
              <a:off x="10825047" y="-1826377"/>
              <a:ext cx="863789" cy="926987"/>
            </a:xfrm>
            <a:prstGeom prst="rect">
              <a:avLst/>
            </a:prstGeom>
            <a:solidFill>
              <a:srgbClr val="2D565D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C77DF290-3581-44B1-8EE8-81112D08F0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37" t="92134" r="13601" b="2280"/>
          <a:stretch/>
        </p:blipFill>
        <p:spPr>
          <a:xfrm>
            <a:off x="1212760" y="14082306"/>
            <a:ext cx="8297469" cy="803801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36A0463-5EA0-4432-9832-8573ED54A60E}"/>
              </a:ext>
            </a:extLst>
          </p:cNvPr>
          <p:cNvSpPr txBox="1"/>
          <p:nvPr/>
        </p:nvSpPr>
        <p:spPr>
          <a:xfrm>
            <a:off x="186520" y="5611311"/>
            <a:ext cx="97258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4000" b="1" dirty="0">
              <a:latin typeface="Aaux Next Black Italic" panose="02000506000000020003" pitchFamily="2" charset="77"/>
            </a:endParaRPr>
          </a:p>
          <a:p>
            <a:pPr algn="ctr"/>
            <a:endParaRPr lang="it-IT" sz="4000" b="1" dirty="0">
              <a:solidFill>
                <a:srgbClr val="2D565D"/>
              </a:solidFill>
              <a:latin typeface="Aaux Next Black Italic" panose="02000506000000020003" pitchFamily="2" charset="77"/>
            </a:endParaRPr>
          </a:p>
          <a:p>
            <a:pPr algn="ctr"/>
            <a:r>
              <a:rPr lang="it-IT" sz="5000" b="1" dirty="0">
                <a:solidFill>
                  <a:srgbClr val="2D565D"/>
                </a:solidFill>
                <a:latin typeface="Aaux Next Black Italic" panose="02000506000000020003" pitchFamily="2" charset="77"/>
              </a:rPr>
              <a:t>Lorenzo Maggi</a:t>
            </a:r>
          </a:p>
          <a:p>
            <a:pPr algn="ctr"/>
            <a:r>
              <a:rPr lang="it-IT" sz="3800" dirty="0">
                <a:latin typeface="Aaux Next Black Italic" panose="02000506000000020003" pitchFamily="2" charset="77"/>
              </a:rPr>
              <a:t>presenta il libro</a:t>
            </a:r>
          </a:p>
          <a:p>
            <a:pPr algn="ctr"/>
            <a:endParaRPr lang="it-IT" sz="600" dirty="0">
              <a:latin typeface="Aaux Next Black Italic" panose="02000506000000020003" pitchFamily="2" charset="77"/>
            </a:endParaRPr>
          </a:p>
          <a:p>
            <a:pPr algn="ctr"/>
            <a:r>
              <a:rPr lang="it-IT" sz="6000" b="1" i="1" dirty="0">
                <a:solidFill>
                  <a:srgbClr val="B01C32"/>
                </a:solidFill>
                <a:latin typeface="Aaux Next Black Italic" panose="02000506000000020003" pitchFamily="2" charset="77"/>
              </a:rPr>
              <a:t>Non esistono pasti gratis</a:t>
            </a:r>
          </a:p>
          <a:p>
            <a:pPr algn="ctr"/>
            <a:r>
              <a:rPr lang="it-IT" sz="4800" b="1" i="1" dirty="0">
                <a:solidFill>
                  <a:srgbClr val="B01C32"/>
                </a:solidFill>
                <a:latin typeface="Aaux Next Black Italic" panose="02000506000000020003" pitchFamily="2" charset="77"/>
              </a:rPr>
              <a:t>di Milton Friedman</a:t>
            </a:r>
          </a:p>
          <a:p>
            <a:pPr algn="ctr"/>
            <a:r>
              <a:rPr lang="it-IT" sz="2800" b="1" i="1" dirty="0">
                <a:solidFill>
                  <a:srgbClr val="B01C32"/>
                </a:solidFill>
                <a:latin typeface="Aaux Next Black Italic" panose="02000506000000020003" pitchFamily="2" charset="77"/>
              </a:rPr>
              <a:t>(Premio Nobel per l’economia 1976)</a:t>
            </a:r>
          </a:p>
          <a:p>
            <a:pPr algn="ctr"/>
            <a:endParaRPr lang="it-IT" sz="900" b="1" i="1" dirty="0">
              <a:solidFill>
                <a:srgbClr val="B01C32"/>
              </a:solidFill>
              <a:latin typeface="Aaux Next Black Italic" panose="02000506000000020003" pitchFamily="2" charset="77"/>
            </a:endParaRPr>
          </a:p>
          <a:p>
            <a:pPr algn="ctr"/>
            <a:r>
              <a:rPr lang="it-IT" sz="3600" dirty="0">
                <a:latin typeface="Aaux Next Black Italic" panose="02000506000000020003"/>
              </a:rPr>
              <a:t>in dialogo con</a:t>
            </a:r>
            <a:r>
              <a:rPr lang="it-IT" sz="3600" dirty="0">
                <a:solidFill>
                  <a:srgbClr val="678470"/>
                </a:solidFill>
                <a:latin typeface="Aaux Next Black Italic" panose="02000506000000020003"/>
              </a:rPr>
              <a:t> </a:t>
            </a:r>
            <a:r>
              <a:rPr lang="it-IT" sz="3600" b="1" dirty="0">
                <a:solidFill>
                  <a:srgbClr val="2D565D"/>
                </a:solidFill>
                <a:latin typeface="Aaux Next Black Italic" panose="02000506000000020003"/>
              </a:rPr>
              <a:t>Marcella Fratta </a:t>
            </a:r>
            <a:endParaRPr lang="it-IT" sz="3600" dirty="0">
              <a:solidFill>
                <a:srgbClr val="2D565D"/>
              </a:solidFill>
              <a:latin typeface="Aaux Next Black Italic" panose="02000506000000020003"/>
            </a:endParaRPr>
          </a:p>
          <a:p>
            <a:pPr algn="ctr"/>
            <a:r>
              <a:rPr lang="it-IT" sz="3600" dirty="0">
                <a:latin typeface="Aaux Next Black Italic" panose="02000506000000020003"/>
              </a:rPr>
              <a:t> </a:t>
            </a:r>
            <a:r>
              <a:rPr lang="it-IT" sz="2800" dirty="0">
                <a:latin typeface="Aaux Next Black Italic" panose="02000506000000020003"/>
              </a:rPr>
              <a:t>Assessore alla Cultura del Comune di Sondrio</a:t>
            </a: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0D637F82-EA2C-4CDE-BCAF-E0D1B09A0A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701" t="92253" r="92365" b="2331"/>
          <a:stretch/>
        </p:blipFill>
        <p:spPr>
          <a:xfrm>
            <a:off x="174432" y="14091082"/>
            <a:ext cx="862453" cy="795025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C9A4A41A-32DB-462B-B8DF-068EDFCCFF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737" t="91635" r="5367" b="1698"/>
          <a:stretch/>
        </p:blipFill>
        <p:spPr>
          <a:xfrm>
            <a:off x="9616782" y="13949956"/>
            <a:ext cx="734830" cy="1007990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DC18FA7-1B83-4270-98F9-431303B7804E}"/>
              </a:ext>
            </a:extLst>
          </p:cNvPr>
          <p:cNvSpPr txBox="1"/>
          <p:nvPr/>
        </p:nvSpPr>
        <p:spPr>
          <a:xfrm>
            <a:off x="2082255" y="12202238"/>
            <a:ext cx="6113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Aaux Next SemiBold Italic" panose="02000506000000020003" pitchFamily="2" charset="77"/>
              </a:rPr>
              <a:t>L’incontro si tiene alla Biblioteca </a:t>
            </a:r>
            <a:r>
              <a:rPr lang="it-IT" sz="2400" b="1" dirty="0" err="1">
                <a:latin typeface="Aaux Next SemiBold Italic" panose="02000506000000020003" pitchFamily="2" charset="77"/>
              </a:rPr>
              <a:t>Rajna</a:t>
            </a:r>
            <a:endParaRPr lang="it-IT" sz="2400" b="1" dirty="0">
              <a:latin typeface="Aaux Next SemiBold Italic" panose="02000506000000020003" pitchFamily="2" charset="77"/>
            </a:endParaRPr>
          </a:p>
          <a:p>
            <a:pPr algn="ctr"/>
            <a:r>
              <a:rPr lang="it-IT" sz="2400" dirty="0">
                <a:latin typeface="Aaux Next SemiBold Italic" panose="02000506000000020003" pitchFamily="2" charset="77"/>
              </a:rPr>
              <a:t>(via IV Novembre 20, Sondrio)</a:t>
            </a:r>
          </a:p>
          <a:p>
            <a:pPr algn="ctr"/>
            <a:r>
              <a:rPr lang="it-IT" sz="2400" b="1" dirty="0">
                <a:latin typeface="Aaux Next SemiBold Italic" panose="02000506000000020003" pitchFamily="2" charset="77"/>
              </a:rPr>
              <a:t>Ingresso libero, fino ad esaurimento posti</a:t>
            </a:r>
          </a:p>
        </p:txBody>
      </p: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D607CE5D-EFE0-4D4B-A512-FE4643835A9B}"/>
              </a:ext>
            </a:extLst>
          </p:cNvPr>
          <p:cNvGrpSpPr/>
          <p:nvPr/>
        </p:nvGrpSpPr>
        <p:grpSpPr>
          <a:xfrm>
            <a:off x="46772" y="4064998"/>
            <a:ext cx="3836591" cy="795024"/>
            <a:chOff x="7677922" y="9482030"/>
            <a:chExt cx="2324273" cy="2738745"/>
          </a:xfrm>
        </p:grpSpPr>
        <p:sp>
          <p:nvSpPr>
            <p:cNvPr id="38" name="Rettangolo 37">
              <a:extLst>
                <a:ext uri="{FF2B5EF4-FFF2-40B4-BE49-F238E27FC236}">
                  <a16:creationId xmlns:a16="http://schemas.microsoft.com/office/drawing/2014/main" id="{503379FD-3E2C-4517-92E8-5D55B75ADA71}"/>
                </a:ext>
              </a:extLst>
            </p:cNvPr>
            <p:cNvSpPr/>
            <p:nvPr/>
          </p:nvSpPr>
          <p:spPr>
            <a:xfrm>
              <a:off x="7687039" y="9482030"/>
              <a:ext cx="2315156" cy="2738745"/>
            </a:xfrm>
            <a:prstGeom prst="rect">
              <a:avLst/>
            </a:prstGeom>
            <a:solidFill>
              <a:srgbClr val="B01C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 dirty="0"/>
            </a:p>
          </p:txBody>
        </p: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9C1E7103-C7FE-4C7F-8B78-918B0B9599E5}"/>
                </a:ext>
              </a:extLst>
            </p:cNvPr>
            <p:cNvSpPr txBox="1"/>
            <p:nvPr/>
          </p:nvSpPr>
          <p:spPr>
            <a:xfrm>
              <a:off x="7677922" y="9844167"/>
              <a:ext cx="2315156" cy="2014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b="1" dirty="0">
                  <a:solidFill>
                    <a:schemeClr val="bg1"/>
                  </a:solidFill>
                  <a:latin typeface="Aaux Next Black" panose="02000506000000020003" pitchFamily="2" charset="77"/>
                </a:rPr>
                <a:t> </a:t>
              </a:r>
              <a:r>
                <a:rPr lang="it-IT" sz="3200" b="1" dirty="0">
                  <a:solidFill>
                    <a:schemeClr val="bg1"/>
                  </a:solidFill>
                  <a:effectLst/>
                  <a:latin typeface="Aaux Next Black" panose="02000506000000020003" pitchFamily="2" charset="77"/>
                </a:rPr>
                <a:t>25 MARZO 2026</a:t>
              </a:r>
            </a:p>
          </p:txBody>
        </p:sp>
      </p:grp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EB9C1BAA-ABA3-45DF-84C3-CC9BC3E32ABF}"/>
              </a:ext>
            </a:extLst>
          </p:cNvPr>
          <p:cNvGrpSpPr/>
          <p:nvPr/>
        </p:nvGrpSpPr>
        <p:grpSpPr>
          <a:xfrm>
            <a:off x="107107" y="4902692"/>
            <a:ext cx="2121265" cy="708619"/>
            <a:chOff x="8667596" y="11363515"/>
            <a:chExt cx="1994334" cy="523220"/>
          </a:xfrm>
        </p:grpSpPr>
        <p:sp>
          <p:nvSpPr>
            <p:cNvPr id="41" name="Rettangolo 40">
              <a:extLst>
                <a:ext uri="{FF2B5EF4-FFF2-40B4-BE49-F238E27FC236}">
                  <a16:creationId xmlns:a16="http://schemas.microsoft.com/office/drawing/2014/main" id="{6E10409C-16DF-4E5D-B998-6C69BA63664C}"/>
                </a:ext>
              </a:extLst>
            </p:cNvPr>
            <p:cNvSpPr/>
            <p:nvPr/>
          </p:nvSpPr>
          <p:spPr>
            <a:xfrm>
              <a:off x="8667596" y="11765069"/>
              <a:ext cx="1919673" cy="49943"/>
            </a:xfrm>
            <a:prstGeom prst="rect">
              <a:avLst/>
            </a:prstGeom>
            <a:solidFill>
              <a:srgbClr val="2D56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800">
                <a:solidFill>
                  <a:srgbClr val="2D565D"/>
                </a:solidFill>
              </a:endParaRPr>
            </a:p>
          </p:txBody>
        </p: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7D9C7F98-612A-4C51-B800-A4080D8606FC}"/>
                </a:ext>
              </a:extLst>
            </p:cNvPr>
            <p:cNvSpPr txBox="1"/>
            <p:nvPr/>
          </p:nvSpPr>
          <p:spPr>
            <a:xfrm>
              <a:off x="8742257" y="11363515"/>
              <a:ext cx="19196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b="1" dirty="0">
                  <a:effectLst/>
                  <a:latin typeface="Aaux Next SemiBold" panose="02000506000000020003" pitchFamily="2" charset="77"/>
                </a:rPr>
                <a:t>ore  18.00</a:t>
              </a:r>
            </a:p>
          </p:txBody>
        </p:sp>
      </p:grpSp>
      <p:pic>
        <p:nvPicPr>
          <p:cNvPr id="43" name="Immagine 42">
            <a:extLst>
              <a:ext uri="{FF2B5EF4-FFF2-40B4-BE49-F238E27FC236}">
                <a16:creationId xmlns:a16="http://schemas.microsoft.com/office/drawing/2014/main" id="{7B59C176-A0E4-4CE4-801E-C6812263629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70" y="430594"/>
            <a:ext cx="1377066" cy="2089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8F6574C-C991-4B96-A9A0-112504B6A0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8815" y="645342"/>
            <a:ext cx="3376524" cy="549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763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1330</TotalTime>
  <Words>59</Words>
  <Application>Microsoft Office PowerPoint</Application>
  <PresentationFormat>Personalizzato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9" baseType="lpstr">
      <vt:lpstr>Aaux Next Black</vt:lpstr>
      <vt:lpstr>Aaux Next Black Italic</vt:lpstr>
      <vt:lpstr>Aaux Next SemiBold</vt:lpstr>
      <vt:lpstr>Aaux Next SemiBold Italic</vt:lpstr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Valeria Zani</dc:creator>
  <cp:lastModifiedBy>Utente</cp:lastModifiedBy>
  <cp:revision>152</cp:revision>
  <cp:lastPrinted>2025-10-31T09:55:26Z</cp:lastPrinted>
  <dcterms:created xsi:type="dcterms:W3CDTF">2023-01-12T08:36:22Z</dcterms:created>
  <dcterms:modified xsi:type="dcterms:W3CDTF">2026-03-19T08:27:34Z</dcterms:modified>
</cp:coreProperties>
</file>